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7"/>
  </p:notesMasterIdLst>
  <p:handoutMasterIdLst>
    <p:handoutMasterId r:id="rId38"/>
  </p:handoutMasterIdLst>
  <p:sldIdLst>
    <p:sldId id="519" r:id="rId6"/>
    <p:sldId id="515" r:id="rId7"/>
    <p:sldId id="505" r:id="rId8"/>
    <p:sldId id="259" r:id="rId9"/>
    <p:sldId id="257" r:id="rId10"/>
    <p:sldId id="520" r:id="rId11"/>
    <p:sldId id="267" r:id="rId12"/>
    <p:sldId id="266" r:id="rId13"/>
    <p:sldId id="368" r:id="rId14"/>
    <p:sldId id="370" r:id="rId15"/>
    <p:sldId id="371" r:id="rId16"/>
    <p:sldId id="372" r:id="rId17"/>
    <p:sldId id="376" r:id="rId18"/>
    <p:sldId id="378" r:id="rId19"/>
    <p:sldId id="379" r:id="rId20"/>
    <p:sldId id="381" r:id="rId21"/>
    <p:sldId id="382" r:id="rId22"/>
    <p:sldId id="383" r:id="rId23"/>
    <p:sldId id="384" r:id="rId24"/>
    <p:sldId id="387" r:id="rId25"/>
    <p:sldId id="399" r:id="rId26"/>
    <p:sldId id="403" r:id="rId27"/>
    <p:sldId id="262" r:id="rId28"/>
    <p:sldId id="404" r:id="rId29"/>
    <p:sldId id="506" r:id="rId30"/>
    <p:sldId id="414" r:id="rId31"/>
    <p:sldId id="415" r:id="rId32"/>
    <p:sldId id="416" r:id="rId33"/>
    <p:sldId id="521" r:id="rId34"/>
    <p:sldId id="516" r:id="rId35"/>
    <p:sldId id="517" r:id="rId36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DDC"/>
    <a:srgbClr val="D73529"/>
    <a:srgbClr val="F1250F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78" autoAdjust="0"/>
    <p:restoredTop sz="94904"/>
  </p:normalViewPr>
  <p:slideViewPr>
    <p:cSldViewPr>
      <p:cViewPr>
        <p:scale>
          <a:sx n="110" d="100"/>
          <a:sy n="110" d="100"/>
        </p:scale>
        <p:origin x="118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2/3/20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17:46:04.8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17:46:05.6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2/3/20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0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8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41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62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5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3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635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72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78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507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7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48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54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48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5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39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0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7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21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34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9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4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9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0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95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7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02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4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1116093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150468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8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1516818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8-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3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2ERWFMLptw" TargetMode="External"/><Relationship Id="rId3" Type="http://schemas.openxmlformats.org/officeDocument/2006/relationships/hyperlink" Target="https://www.youtube.com/watch?v=lbkafMhmvMo" TargetMode="External"/><Relationship Id="rId7" Type="http://schemas.openxmlformats.org/officeDocument/2006/relationships/hyperlink" Target="https://www.youtube.com/watch?v=CvUDuu58zbo" TargetMode="External"/><Relationship Id="rId2" Type="http://schemas.openxmlformats.org/officeDocument/2006/relationships/hyperlink" Target="https://www.youtube.com/watch?v=9OpuHa2vwd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AnhzGUcENWo" TargetMode="External"/><Relationship Id="rId5" Type="http://schemas.openxmlformats.org/officeDocument/2006/relationships/hyperlink" Target="https://www.youtube.com/watch?v=RF9t2rFmTVE" TargetMode="External"/><Relationship Id="rId4" Type="http://schemas.openxmlformats.org/officeDocument/2006/relationships/hyperlink" Target="https://www.youtube.com/watch?v=Cdpf1Dl5b_4" TargetMode="External"/><Relationship Id="rId9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oVujU8i-Pjk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438400"/>
            <a:ext cx="58674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Lecture #8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 #2 – Starbucks in Milan Wrap Up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Marketing Research: Insights to Action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 Bowl Ads!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February 3rd, 2020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MGT103 M, W – 11:00 a.m. to 12:20 p.m.</a:t>
            </a:r>
          </a:p>
          <a:p>
            <a:pPr eaLnBrk="1" hangingPunct="1">
              <a:defRPr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8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1" y="260083"/>
            <a:ext cx="70104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71600" y="260083"/>
            <a:ext cx="7315200" cy="1143000"/>
          </a:xfrm>
        </p:spPr>
        <p:txBody>
          <a:bodyPr/>
          <a:lstStyle/>
          <a:p>
            <a:pPr marL="342900" eaLnBrk="1" hangingPunct="1"/>
            <a:r>
              <a:rPr lang="en-US" sz="2800" b="1" dirty="0">
                <a:solidFill>
                  <a:srgbClr val="00B0F0"/>
                </a:solidFill>
              </a:rPr>
              <a:t>STEP 2: DEVELOP THE RESEARCH PLAN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DETERMINE HOW TO COLLECT DATA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600200"/>
            <a:ext cx="6556958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rId3" action="ppaction://hlinksldjump"/>
              </a:rPr>
              <a:t>Constraints</a:t>
            </a:r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Identify Data Needed for Marketing Actions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Identify Data Needed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Determine How to Collect Data</a:t>
            </a:r>
            <a:endParaRPr lang="en-US" sz="2800" b="1" dirty="0">
              <a:solidFill>
                <a:srgbClr val="2C455E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i="1" dirty="0"/>
              <a:t>Concepts</a:t>
            </a:r>
            <a:r>
              <a:rPr lang="en-US" b="1" dirty="0"/>
              <a:t> – Ideas about Products</a:t>
            </a:r>
          </a:p>
          <a:p>
            <a:pPr lvl="1">
              <a:buFont typeface="Arial"/>
              <a:buChar char="•"/>
            </a:pPr>
            <a:r>
              <a:rPr lang="en-US" b="1" i="1" dirty="0"/>
              <a:t>Methods</a:t>
            </a:r>
            <a:r>
              <a:rPr lang="en-US" b="1" dirty="0"/>
              <a:t> – Approaches to Collect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557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274638"/>
            <a:ext cx="78279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/>
            <a:endParaRPr lang="en-US" sz="3200" b="1" dirty="0">
              <a:solidFill>
                <a:srgbClr val="007800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STEP 3: COLLECT RELEVANT INFORMATION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60349" y="1676400"/>
            <a:ext cx="6934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Relevant Information for Rational, Informed Marketing Decision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Data</a:t>
            </a:r>
            <a:endParaRPr lang="en-US" b="1" dirty="0">
              <a:solidFill>
                <a:srgbClr val="0064FF"/>
              </a:solidFill>
            </a:endParaRPr>
          </a:p>
          <a:p>
            <a:pPr marL="457200" lvl="1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Secondary Data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Primary 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138" y="2862616"/>
            <a:ext cx="3074910" cy="2432254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F083354-DACE-4B31-BBF9-F080EF8BE0C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Source: U.S. Department of Commerce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004069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28600"/>
            <a:ext cx="80772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fi-FI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2</a:t>
            </a:r>
            <a:r>
              <a:rPr lang="en-US" sz="2800" b="1" dirty="0"/>
              <a:t>  Types of marketing information</a:t>
            </a:r>
            <a:endParaRPr lang="en-US" sz="2800" dirty="0"/>
          </a:p>
        </p:txBody>
      </p:sp>
      <p:pic>
        <p:nvPicPr>
          <p:cNvPr id="6" name="Content Placeholder 5" descr="A summary graphic shows types of marketing information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2999"/>
            <a:ext cx="6629400" cy="48006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2 long image description</a:t>
            </a:r>
            <a:endParaRPr lang="en-US" dirty="0"/>
          </a:p>
        </p:txBody>
      </p:sp>
      <p:sp>
        <p:nvSpPr>
          <p:cNvPr id="2" name="Text Placeholder 1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76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ic lists types of external data (outside the firm).">
            <a:extLst>
              <a:ext uri="{FF2B5EF4-FFF2-40B4-BE49-F238E27FC236}">
                <a16:creationId xmlns:a16="http://schemas.microsoft.com/office/drawing/2014/main" id="{219F00E2-3075-4247-A09C-368512679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96" y="2133600"/>
            <a:ext cx="3862304" cy="1803292"/>
          </a:xfrm>
          <a:prstGeom prst="rect">
            <a:avLst/>
          </a:prstGeom>
        </p:spPr>
      </p:pic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143001" y="220089"/>
            <a:ext cx="76962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r>
              <a:rPr lang="en-US" sz="3200" dirty="0">
                <a:solidFill>
                  <a:srgbClr val="00B0F0"/>
                </a:solidFill>
              </a:rPr>
              <a:t>SECONDARY DATA SOURCES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200" b="1" dirty="0">
                <a:solidFill>
                  <a:srgbClr val="00B0F0"/>
                </a:solidFill>
              </a:rPr>
              <a:t>Online Databases and Internet Resources for Marketers</a:t>
            </a:r>
            <a:endParaRPr lang="en-US" sz="2200" dirty="0">
              <a:solidFill>
                <a:srgbClr val="00B0F0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1295400" y="1753553"/>
            <a:ext cx="7391400" cy="3819939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Sources of News and Articles: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LexisNexis --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CNBC --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Wall Street Journal --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Fox Business --</a:t>
            </a:r>
          </a:p>
          <a:p>
            <a:pPr marL="0" indent="0">
              <a:buNone/>
            </a:pPr>
            <a:r>
              <a:rPr lang="en-US" sz="2400" b="1" dirty="0"/>
              <a:t>Sources of Statistical and Financial Data:</a:t>
            </a:r>
          </a:p>
          <a:p>
            <a:pPr lvl="1">
              <a:buFont typeface="Arial"/>
              <a:buChar char="•"/>
            </a:pPr>
            <a:r>
              <a:rPr lang="en-US" sz="2400" b="1" dirty="0" err="1"/>
              <a:t>FedStats</a:t>
            </a:r>
            <a:r>
              <a:rPr lang="en-US" sz="2400" b="1" dirty="0"/>
              <a:t> --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Census Bureau --</a:t>
            </a:r>
          </a:p>
          <a:p>
            <a:pPr marL="0" lvl="0" indent="0">
              <a:buNone/>
            </a:pPr>
            <a:r>
              <a:rPr lang="en-US" sz="2400" b="1" dirty="0"/>
              <a:t>Portals and Search Engines:</a:t>
            </a:r>
          </a:p>
          <a:p>
            <a:pPr lvl="1">
              <a:buFont typeface="Arial"/>
              <a:buChar char="•"/>
            </a:pPr>
            <a:r>
              <a:rPr lang="en-US" sz="2400" b="1" dirty="0" err="1"/>
              <a:t>USA.gov</a:t>
            </a:r>
            <a:r>
              <a:rPr lang="en-US" sz="2400" b="1" dirty="0"/>
              <a:t> --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Google –</a:t>
            </a:r>
          </a:p>
          <a:p>
            <a:pPr lvl="1">
              <a:buFont typeface="Arial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1922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87664" y="262651"/>
            <a:ext cx="7499136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SECONDARY DATA </a:t>
            </a:r>
            <a:r>
              <a:rPr lang="en-US" sz="1800" b="1" dirty="0">
                <a:solidFill>
                  <a:srgbClr val="00B0F0"/>
                </a:solidFill>
              </a:rPr>
              <a:t>(5 of 5)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47800" y="1752600"/>
            <a:ext cx="7239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Advantages:</a:t>
            </a:r>
          </a:p>
          <a:p>
            <a:pPr lvl="1">
              <a:buFont typeface="Arial"/>
              <a:buChar char="•"/>
            </a:pPr>
            <a:r>
              <a:rPr lang="en-US" b="1" dirty="0"/>
              <a:t>Time Savings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Inexpensive</a:t>
            </a:r>
          </a:p>
          <a:p>
            <a:pPr marL="0" indent="0">
              <a:buNone/>
            </a:pPr>
            <a:r>
              <a:rPr lang="en-US" sz="2800" b="1" dirty="0"/>
              <a:t>Disadvantages:</a:t>
            </a:r>
          </a:p>
          <a:p>
            <a:pPr lvl="1">
              <a:buFont typeface="Arial"/>
              <a:buChar char="•"/>
            </a:pPr>
            <a:r>
              <a:rPr lang="en-US" b="1" dirty="0"/>
              <a:t>Out of Date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Definitions/Categories Not Right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Not Specific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873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274638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DATA—WATCHING PEOPLE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19200" y="1600201"/>
            <a:ext cx="5105400" cy="2413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rId3" action="ppaction://hlinksldjump"/>
              </a:rPr>
              <a:t>Observational Data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Mechanical Methods</a:t>
            </a:r>
          </a:p>
          <a:p>
            <a:pPr lvl="1">
              <a:buFont typeface="Arial"/>
              <a:buChar char="•"/>
            </a:pPr>
            <a:r>
              <a:rPr lang="en-US" b="1" dirty="0"/>
              <a:t>Nielsen’</a:t>
            </a:r>
            <a:r>
              <a:rPr lang="en-US" altLang="ja-JP" b="1" dirty="0"/>
              <a:t>s People Meter</a:t>
            </a:r>
            <a:endParaRPr lang="en-US" b="1" dirty="0"/>
          </a:p>
          <a:p>
            <a:pPr lvl="1">
              <a:buFont typeface="Arial"/>
              <a:buChar char="•"/>
            </a:pPr>
            <a:r>
              <a:rPr lang="en-US" b="1" dirty="0"/>
              <a:t>Nielsen’</a:t>
            </a:r>
            <a:r>
              <a:rPr lang="en-US" altLang="ja-JP" b="1" dirty="0"/>
              <a:t>s TV Ratings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657600"/>
            <a:ext cx="3645580" cy="2490995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6ED1E11-EA6A-4F9E-A6C2-4260647F1330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©CBS/</a:t>
            </a:r>
            <a:r>
              <a:rPr lang="en-US" dirty="0" err="1"/>
              <a:t>Photofest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14061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600" y="160338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70781" y="215902"/>
            <a:ext cx="76962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DATA—WATCHING PEOPLE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524000" y="1600201"/>
            <a:ext cx="6096426" cy="28702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Personal Methods:</a:t>
            </a:r>
          </a:p>
          <a:p>
            <a:pPr lvl="1">
              <a:buFont typeface="Arial"/>
              <a:buChar char="•"/>
            </a:pPr>
            <a:r>
              <a:rPr lang="en-US" b="1" dirty="0"/>
              <a:t>Mystery Shopper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Observation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Ethnographic Research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 err="1"/>
              <a:t>Neuromarketing</a:t>
            </a:r>
            <a:r>
              <a:rPr lang="en-US" sz="2800" b="1" dirty="0"/>
              <a:t> Methods</a:t>
            </a:r>
          </a:p>
          <a:p>
            <a:pPr lvl="1">
              <a:buFont typeface="Arial"/>
              <a:buChar char="•"/>
            </a:pPr>
            <a:r>
              <a:rPr lang="en-US" sz="2400" b="1" dirty="0"/>
              <a:t>Technologies Used to Study the Brain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37" y="1600345"/>
            <a:ext cx="1065553" cy="2804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953000"/>
            <a:ext cx="2244140" cy="156865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E6C4A9-F4EB-4A12-8555-D64B9DD08F21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Top: ©Editorial Image, LLC; Bottom: ©Ronny Hartmann/picture-alliance/</a:t>
            </a:r>
            <a:r>
              <a:rPr lang="en-US" dirty="0" err="1"/>
              <a:t>dpa</a:t>
            </a:r>
            <a:r>
              <a:rPr lang="en-US" dirty="0"/>
              <a:t>/AP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20868057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0599" y="187736"/>
            <a:ext cx="80565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70781" y="187736"/>
            <a:ext cx="76962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DATA—ASKING PEOPLE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600200" y="1600200"/>
            <a:ext cx="7086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rId3" action="ppaction://hlinksldjump"/>
              </a:rPr>
              <a:t>Questionnaire Data</a:t>
            </a:r>
            <a:endParaRPr lang="en-US" sz="2800" b="1" dirty="0">
              <a:solidFill>
                <a:srgbClr val="0064FF"/>
              </a:solidFill>
            </a:endParaRP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i="1" dirty="0"/>
              <a:t>Idea Generation Methods </a:t>
            </a:r>
            <a:r>
              <a:rPr lang="en-US" sz="2800" b="1" dirty="0"/>
              <a:t>– Coming Up with Ideas</a:t>
            </a:r>
          </a:p>
          <a:p>
            <a:pPr lvl="1">
              <a:buFont typeface="Arial"/>
              <a:buChar char="•"/>
            </a:pPr>
            <a:r>
              <a:rPr lang="en-US" b="1" dirty="0"/>
              <a:t>Individual Interviews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In-Depth Interviews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2312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603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447800" y="195315"/>
            <a:ext cx="72390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DATA—ASKING PEOPLE </a:t>
            </a:r>
            <a:r>
              <a:rPr lang="en-US" sz="1800" b="1" dirty="0">
                <a:solidFill>
                  <a:srgbClr val="00B0F0"/>
                </a:solidFill>
              </a:rPr>
              <a:t>(2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447800" y="1600201"/>
            <a:ext cx="7239000" cy="18796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i="1" dirty="0"/>
              <a:t>Idea Generation Methods </a:t>
            </a:r>
            <a:r>
              <a:rPr lang="en-US" sz="2800" b="1" dirty="0"/>
              <a:t>– Coming Up with Ideas</a:t>
            </a:r>
          </a:p>
          <a:p>
            <a:pPr lvl="1">
              <a:buFont typeface="Arial"/>
              <a:buChar char="•"/>
            </a:pPr>
            <a:r>
              <a:rPr lang="en-US" b="1" dirty="0"/>
              <a:t>Focus Groups</a:t>
            </a:r>
          </a:p>
          <a:p>
            <a:pPr lvl="2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Informal Session of Customers Who Are Asked for Opinions</a:t>
            </a:r>
          </a:p>
          <a:p>
            <a:pPr lvl="1">
              <a:buFont typeface="Arial"/>
              <a:buChar char="•"/>
            </a:pPr>
            <a:r>
              <a:rPr lang="ja-JP" altLang="en-US" b="1" dirty="0"/>
              <a:t>“</a:t>
            </a:r>
            <a:r>
              <a:rPr lang="en-US" altLang="ja-JP" b="1" dirty="0"/>
              <a:t>The Next Big Thing</a:t>
            </a:r>
            <a:r>
              <a:rPr lang="ja-JP" altLang="en-US" b="1" dirty="0"/>
              <a:t>”</a:t>
            </a:r>
            <a:endParaRPr lang="en-US" altLang="ja-JP" b="1" dirty="0"/>
          </a:p>
          <a:p>
            <a:pPr lvl="1">
              <a:buFont typeface="Arial"/>
              <a:buChar char="•"/>
            </a:pPr>
            <a:r>
              <a:rPr lang="en-US" b="1" dirty="0"/>
              <a:t>Trend Hunting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A22229-5619-44D5-9196-9617CCE83832}"/>
              </a:ext>
            </a:extLst>
          </p:cNvPr>
          <p:cNvSpPr txBox="1">
            <a:spLocks/>
          </p:cNvSpPr>
          <p:nvPr/>
        </p:nvSpPr>
        <p:spPr>
          <a:xfrm>
            <a:off x="1447800" y="5375174"/>
            <a:ext cx="2417175" cy="1524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Trend Hunter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pic>
        <p:nvPicPr>
          <p:cNvPr id="10" name="Picture 14" descr="Click for the Trend Hunter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20" y="5146574"/>
            <a:ext cx="7985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02" y="3957813"/>
            <a:ext cx="2800826" cy="1884956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4501115-7719-4CEA-A282-33BAA5B4DF4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©Spencer Grant/</a:t>
            </a:r>
            <a:r>
              <a:rPr lang="en-US" dirty="0" err="1"/>
              <a:t>PhotoEdit</a:t>
            </a:r>
            <a:endParaRPr lang="en-US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CD714-5065-BC43-8F66-AE7FB5887005}"/>
              </a:ext>
            </a:extLst>
          </p:cNvPr>
          <p:cNvSpPr txBox="1"/>
          <p:nvPr/>
        </p:nvSpPr>
        <p:spPr>
          <a:xfrm>
            <a:off x="3505200" y="613717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3:15 top ten</a:t>
            </a:r>
          </a:p>
        </p:txBody>
      </p:sp>
    </p:spTree>
    <p:extLst>
      <p:ext uri="{BB962C8B-B14F-4D97-AF65-F5344CB8AC3E}">
        <p14:creationId xmlns:p14="http://schemas.microsoft.com/office/powerpoint/2010/main" val="15104195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77118" y="177462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371600" y="177462"/>
            <a:ext cx="73152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DATA—ASKING PEOPLE </a:t>
            </a:r>
            <a:r>
              <a:rPr lang="en-US" sz="1800" b="1" dirty="0">
                <a:solidFill>
                  <a:srgbClr val="00B0F0"/>
                </a:solidFill>
              </a:rPr>
              <a:t>(3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611250" y="1752600"/>
            <a:ext cx="6835897" cy="44116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Idea Evaluation Methods – Testing an Idea:</a:t>
            </a:r>
          </a:p>
          <a:p>
            <a:pPr lvl="1">
              <a:buFont typeface="Arial"/>
              <a:buChar char="•"/>
            </a:pPr>
            <a:r>
              <a:rPr lang="en-US" b="1" dirty="0"/>
              <a:t>Personal Interview Surveys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Telephone Interviews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Mail Surveys</a:t>
            </a:r>
          </a:p>
          <a:p>
            <a:pPr lvl="1">
              <a:buFont typeface="Arial"/>
              <a:buChar char="•"/>
            </a:pPr>
            <a:r>
              <a:rPr lang="en-US" b="1" dirty="0"/>
              <a:t>Online (E-Mail/Internet) Surveys</a:t>
            </a:r>
          </a:p>
          <a:p>
            <a:pPr lvl="1">
              <a:buFont typeface="Arial"/>
              <a:buChar char="•"/>
            </a:pPr>
            <a:r>
              <a:rPr lang="en-US" b="1" dirty="0"/>
              <a:t>Mall Intercept Interview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3143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Carmex</a:t>
            </a:r>
            <a:r>
              <a:rPr lang="en-US" dirty="0"/>
              <a:t> Handout.</a:t>
            </a:r>
          </a:p>
        </p:txBody>
      </p:sp>
      <p:pic>
        <p:nvPicPr>
          <p:cNvPr id="7" name="Picture 10" descr="Marketing actions handout.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/>
          <a:stretch/>
        </p:blipFill>
        <p:spPr bwMode="auto">
          <a:xfrm>
            <a:off x="2058120" y="943208"/>
            <a:ext cx="5179800" cy="535258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ABDA4-6C00-1243-A26C-8022230DE519}"/>
                  </a:ext>
                </a:extLst>
              </p14:cNvPr>
              <p14:cNvContentPartPr/>
              <p14:nvPr/>
            </p14:nvContentPartPr>
            <p14:xfrm>
              <a:off x="1854225" y="231044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ABDA4-6C00-1243-A26C-8022230DE5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0225" y="22028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39BFA9-3AA9-2447-AB21-C2DE4E17CD8B}"/>
                  </a:ext>
                </a:extLst>
              </p14:cNvPr>
              <p14:cNvContentPartPr/>
              <p14:nvPr/>
            </p14:nvContentPartPr>
            <p14:xfrm>
              <a:off x="4405905" y="181652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39BFA9-3AA9-2447-AB21-C2DE4E17C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905" y="170852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0A6ED770-ECEE-3740-9F3D-90320D895448}"/>
              </a:ext>
            </a:extLst>
          </p:cNvPr>
          <p:cNvSpPr txBox="1">
            <a:spLocks/>
          </p:cNvSpPr>
          <p:nvPr/>
        </p:nvSpPr>
        <p:spPr bwMode="auto">
          <a:xfrm>
            <a:off x="11430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3200" kern="0" dirty="0"/>
              <a:t>Starbucks in Milan – Wrap up</a:t>
            </a:r>
          </a:p>
        </p:txBody>
      </p:sp>
    </p:spTree>
    <p:extLst>
      <p:ext uri="{BB962C8B-B14F-4D97-AF65-F5344CB8AC3E}">
        <p14:creationId xmlns:p14="http://schemas.microsoft.com/office/powerpoint/2010/main" val="18036795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fi-FI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8-</a:t>
            </a:r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4</a:t>
            </a:r>
            <a:r>
              <a:rPr lang="en-US" sz="2400" b="1" dirty="0"/>
              <a:t>  Different types of questions in a sample Wendy’</a:t>
            </a:r>
            <a:r>
              <a:rPr lang="en-US" altLang="ja-JP" sz="2400" b="1" dirty="0"/>
              <a:t>s survey (Q1 – Q5)</a:t>
            </a:r>
            <a:endParaRPr lang="en-US" sz="2400" dirty="0"/>
          </a:p>
        </p:txBody>
      </p:sp>
      <p:pic>
        <p:nvPicPr>
          <p:cNvPr id="6" name="Content Placeholder 5" descr="The first half of a Wendy's survey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066800"/>
            <a:ext cx="5410200" cy="465805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4" action="ppaction://hlinksldjump"/>
              </a:rPr>
              <a:t>Jump to Appendix 5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0D7DA-3270-4C49-BB7B-3E539AFBED50}"/>
              </a:ext>
            </a:extLst>
          </p:cNvPr>
          <p:cNvSpPr txBox="1"/>
          <p:nvPr/>
        </p:nvSpPr>
        <p:spPr>
          <a:xfrm>
            <a:off x="7543800" y="14127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Open 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64F2E-D73D-6149-8AF7-76303E22D6AC}"/>
              </a:ext>
            </a:extLst>
          </p:cNvPr>
          <p:cNvSpPr txBox="1"/>
          <p:nvPr/>
        </p:nvSpPr>
        <p:spPr>
          <a:xfrm>
            <a:off x="7535867" y="194616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Closed ended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4BF4A-1046-564E-9C8A-32CE6D05E1DB}"/>
              </a:ext>
            </a:extLst>
          </p:cNvPr>
          <p:cNvSpPr txBox="1"/>
          <p:nvPr/>
        </p:nvSpPr>
        <p:spPr>
          <a:xfrm>
            <a:off x="7543800" y="240616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Dichotmous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BCA645-4886-5C4A-B27A-1175253C361F}"/>
              </a:ext>
            </a:extLst>
          </p:cNvPr>
          <p:cNvSpPr txBox="1"/>
          <p:nvPr/>
        </p:nvSpPr>
        <p:spPr>
          <a:xfrm>
            <a:off x="7570150" y="3105849"/>
            <a:ext cx="1283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Semantic </a:t>
            </a:r>
          </a:p>
          <a:p>
            <a:r>
              <a:rPr lang="en-US" sz="1800" dirty="0"/>
              <a:t>Differential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1BC6C-366B-A047-859B-F4F32AA975B1}"/>
              </a:ext>
            </a:extLst>
          </p:cNvPr>
          <p:cNvSpPr txBox="1"/>
          <p:nvPr/>
        </p:nvSpPr>
        <p:spPr>
          <a:xfrm>
            <a:off x="7543800" y="4267200"/>
            <a:ext cx="145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Likert Scale</a:t>
            </a:r>
          </a:p>
        </p:txBody>
      </p:sp>
    </p:spTree>
    <p:extLst>
      <p:ext uri="{BB962C8B-B14F-4D97-AF65-F5344CB8AC3E}">
        <p14:creationId xmlns:p14="http://schemas.microsoft.com/office/powerpoint/2010/main" val="1417602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274638"/>
            <a:ext cx="79041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PRIMARY DATA—OTHER SOURCES </a:t>
            </a:r>
            <a:r>
              <a:rPr lang="en-US" sz="1800" b="1" dirty="0">
                <a:solidFill>
                  <a:srgbClr val="00B0F0"/>
                </a:solidFill>
              </a:rPr>
              <a:t>(1 of 2) 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2071399"/>
            <a:ext cx="6362732" cy="322206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Primary Data – Other Sources:</a:t>
            </a:r>
          </a:p>
          <a:p>
            <a:r>
              <a:rPr lang="en-US" sz="2800" b="1" dirty="0"/>
              <a:t>Social Media Can Provide Ideas for New Products and Services</a:t>
            </a:r>
          </a:p>
          <a:p>
            <a:r>
              <a:rPr lang="en-US" sz="2800" b="1" dirty="0"/>
              <a:t>Use Social Media Listening 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68136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00" y="228600"/>
            <a:ext cx="77978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fi-FI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8-</a:t>
            </a:r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5</a:t>
            </a:r>
            <a:r>
              <a:rPr lang="en-US" sz="2400" b="1" dirty="0"/>
              <a:t>  How marketing researchers and managers use information technology to turn information into action</a:t>
            </a:r>
            <a:endParaRPr lang="en-US" sz="2400" dirty="0"/>
          </a:p>
        </p:txBody>
      </p:sp>
      <p:pic>
        <p:nvPicPr>
          <p:cNvPr id="6" name="Content Placeholder 5" descr="A summary graphic showing how marketing researchers and managers use an intelligent enterprise platform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143000"/>
            <a:ext cx="6172200" cy="5005231"/>
          </a:xfrm>
          <a:prstGeom prst="rect">
            <a:avLst/>
          </a:prstGeom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443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1066800" y="152400"/>
            <a:ext cx="7967663" cy="1386273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228600" algn="ctr" eaLnBrk="1" hangingPunct="1">
              <a:lnSpc>
                <a:spcPct val="105000"/>
              </a:lnSpc>
              <a:spcBef>
                <a:spcPct val="30000"/>
              </a:spcBef>
            </a:pP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pPr marL="228600" eaLnBrk="1" hangingPunct="1">
              <a:lnSpc>
                <a:spcPct val="105000"/>
              </a:lnSpc>
              <a:spcBef>
                <a:spcPct val="30000"/>
              </a:spcBef>
            </a:pPr>
            <a:r>
              <a:rPr lang="en-US" sz="2800" b="1" dirty="0">
                <a:solidFill>
                  <a:srgbClr val="00B0F0"/>
                </a:solidFill>
              </a:rPr>
              <a:t>MAKING RESPONSIBLE DECISIONS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NO MORE PERSONAL SECRETS: 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THE DOWNSIDE OF DATA MINING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9200" y="1915331"/>
            <a:ext cx="5217480" cy="292558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Mining Reveals Personal Information</a:t>
            </a:r>
            <a:endParaRPr lang="en-US" b="1" dirty="0">
              <a:solidFill>
                <a:srgbClr val="2C455E"/>
              </a:solidFill>
            </a:endParaRPr>
          </a:p>
          <a:p>
            <a:r>
              <a:rPr lang="en-US" b="1" dirty="0"/>
              <a:t>Collected via Tracking Devices</a:t>
            </a:r>
          </a:p>
          <a:p>
            <a:pPr marL="457200" lvl="1" indent="0">
              <a:buNone/>
            </a:pPr>
            <a:r>
              <a:rPr lang="en-US" b="1" dirty="0"/>
              <a:t> (Examples: Cookies and Apps)</a:t>
            </a:r>
            <a:endParaRPr lang="en-US" b="1" dirty="0">
              <a:solidFill>
                <a:srgbClr val="2C455E"/>
              </a:solidFill>
            </a:endParaRPr>
          </a:p>
          <a:p>
            <a:r>
              <a:rPr lang="en-US" b="1" dirty="0"/>
              <a:t>Enables Personalization and Targeting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90" y="2547780"/>
            <a:ext cx="2487690" cy="165431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1BFE40-3901-4367-913C-F57253C8E501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©Brent Jones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3752901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196982"/>
            <a:ext cx="76200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STEP 3: COLLECT RELEVANT DATA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ADVANTAGES/DISADVANTAGES OF PRIMARY DATA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00200" y="1600200"/>
            <a:ext cx="7086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Advantages of Primary Data:</a:t>
            </a:r>
          </a:p>
          <a:p>
            <a:pPr lvl="1">
              <a:buFont typeface="Arial"/>
              <a:buChar char="•"/>
            </a:pPr>
            <a:r>
              <a:rPr lang="en-US" b="1" dirty="0"/>
              <a:t>More Flexible</a:t>
            </a:r>
          </a:p>
          <a:p>
            <a:pPr lvl="1">
              <a:buFont typeface="Arial"/>
              <a:buChar char="•"/>
            </a:pPr>
            <a:r>
              <a:rPr lang="en-US" b="1" dirty="0"/>
              <a:t>More Specific to the Problem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Disadvantages of Primary Data:</a:t>
            </a:r>
          </a:p>
          <a:p>
            <a:pPr lvl="1">
              <a:buFont typeface="Arial"/>
              <a:buChar char="•"/>
            </a:pPr>
            <a:r>
              <a:rPr lang="en-US" b="1" dirty="0"/>
              <a:t>Expensive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Time Consuming to Collect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2104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8542" y="6019800"/>
            <a:ext cx="8276878" cy="609600"/>
          </a:xfrm>
        </p:spPr>
        <p:txBody>
          <a:bodyPr/>
          <a:lstStyle/>
          <a:p>
            <a:pPr algn="l"/>
            <a:r>
              <a:rPr lang="en-US" sz="1800" b="1" dirty="0"/>
              <a:t>Marketing dashboards that present findings to Tony’</a:t>
            </a:r>
            <a:r>
              <a:rPr lang="en-US" altLang="ja-JP" sz="1800" b="1" dirty="0"/>
              <a:t>s marketing manager that lead to recommendations and actions.</a:t>
            </a:r>
            <a:endParaRPr lang="en-US" sz="1800" dirty="0"/>
          </a:p>
        </p:txBody>
      </p:sp>
      <p:pic>
        <p:nvPicPr>
          <p:cNvPr id="6" name="Content Placeholder 5" descr="Tony's marketing dashboard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7" b="-2732"/>
          <a:stretch/>
        </p:blipFill>
        <p:spPr>
          <a:xfrm>
            <a:off x="3200400" y="1143000"/>
            <a:ext cx="5771985" cy="4953000"/>
          </a:xfrm>
        </p:spPr>
      </p:pic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6581D-559D-9E48-894D-D6DB32E53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03338"/>
            <a:ext cx="1873268" cy="1845169"/>
          </a:xfrm>
          <a:prstGeom prst="rect">
            <a:avLst/>
          </a:prstGeom>
        </p:spPr>
      </p:pic>
      <p:sp>
        <p:nvSpPr>
          <p:cNvPr id="8" name="AutoShape 1035">
            <a:extLst>
              <a:ext uri="{FF2B5EF4-FFF2-40B4-BE49-F238E27FC236}">
                <a16:creationId xmlns:a16="http://schemas.microsoft.com/office/drawing/2014/main" id="{8ADB0FFA-9167-F642-847F-7BAF686B8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60338"/>
            <a:ext cx="7980363" cy="6858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37BEDD10-E837-F54C-9D59-0844ACD2082E}"/>
              </a:ext>
            </a:extLst>
          </p:cNvPr>
          <p:cNvSpPr txBox="1">
            <a:spLocks/>
          </p:cNvSpPr>
          <p:nvPr/>
        </p:nvSpPr>
        <p:spPr bwMode="auto">
          <a:xfrm>
            <a:off x="1212401" y="-682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r>
              <a:rPr lang="en-US" sz="3200" kern="0">
                <a:solidFill>
                  <a:srgbClr val="00B0F0"/>
                </a:solidFill>
              </a:rPr>
              <a:t>STEP 4: DEVELOP FINDINGS</a:t>
            </a:r>
            <a:endParaRPr lang="en-US" sz="3200" kern="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942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0" y="81575"/>
            <a:ext cx="7838166" cy="903649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sz="3200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228600"/>
            <a:ext cx="8001000" cy="609600"/>
          </a:xfrm>
        </p:spPr>
        <p:txBody>
          <a:bodyPr/>
          <a:lstStyle/>
          <a:p>
            <a:r>
              <a:rPr lang="en-US" sz="2400" b="1" dirty="0">
                <a:solidFill>
                  <a:srgbClr val="00B0F0"/>
                </a:solidFill>
                <a:latin typeface="Arial"/>
                <a:cs typeface="Arial"/>
              </a:rPr>
              <a:t>STEP 5: TAKE MARKETING ACTIONS</a:t>
            </a:r>
            <a:endParaRPr lang="en-US" sz="2400" dirty="0">
              <a:solidFill>
                <a:srgbClr val="00B0F0"/>
              </a:solidFill>
              <a:latin typeface="Arial"/>
              <a:cs typeface="Arial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0" y="1409700"/>
            <a:ext cx="6766102" cy="476829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Make Action Recommendations</a:t>
            </a: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Implement the Action Recommendations</a:t>
            </a:r>
          </a:p>
          <a:p>
            <a:pPr marL="0" indent="0">
              <a:buNone/>
            </a:pPr>
            <a:r>
              <a:rPr lang="en-US" sz="3200" b="1" dirty="0">
                <a:latin typeface="Arial"/>
                <a:cs typeface="Arial"/>
              </a:rPr>
              <a:t>Evaluate the Results</a:t>
            </a:r>
            <a:endParaRPr lang="en-US" sz="3200" b="1" dirty="0">
              <a:solidFill>
                <a:srgbClr val="2C455E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3200" b="1" dirty="0">
                <a:latin typeface="Arial"/>
                <a:cs typeface="Arial"/>
              </a:rPr>
              <a:t>Evaluate the Decision Itself</a:t>
            </a:r>
          </a:p>
          <a:p>
            <a:pPr lvl="1">
              <a:buFont typeface="Arial"/>
              <a:buChar char="•"/>
            </a:pPr>
            <a:r>
              <a:rPr lang="en-US" sz="3200" b="1" dirty="0">
                <a:latin typeface="Arial"/>
                <a:cs typeface="Arial"/>
              </a:rPr>
              <a:t>Evaluate the Decision Process Used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72361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79664" y="152400"/>
            <a:ext cx="7827963" cy="766254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9065" y="49658"/>
            <a:ext cx="7239000" cy="12573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SALES FORECASTING TECHNIQUES </a:t>
            </a:r>
            <a:br>
              <a:rPr lang="en-US" sz="2800" b="1" dirty="0">
                <a:solidFill>
                  <a:srgbClr val="00B0F0"/>
                </a:solidFill>
              </a:rPr>
            </a:b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62865" y="2895600"/>
            <a:ext cx="7315200" cy="4525963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3.    Statistical Methods:</a:t>
            </a:r>
          </a:p>
          <a:p>
            <a:pPr lvl="1">
              <a:buFont typeface="Arial"/>
              <a:buChar char="•"/>
            </a:pPr>
            <a:r>
              <a:rPr lang="en-US" sz="2000" b="1" dirty="0"/>
              <a:t>Trend Extrapolation: Extending a Pattern Observed in Past Data into the Future</a:t>
            </a:r>
          </a:p>
          <a:p>
            <a:pPr lvl="1">
              <a:buFont typeface="Arial"/>
              <a:buChar char="•"/>
            </a:pPr>
            <a:r>
              <a:rPr lang="en-US" sz="2000" b="1" dirty="0"/>
              <a:t>Linear Trend Extrapolation: When the Pattern Is Described with a Straight Line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AB763-F405-CB49-A631-9A3A17DA22F0}"/>
              </a:ext>
            </a:extLst>
          </p:cNvPr>
          <p:cNvSpPr txBox="1">
            <a:spLocks/>
          </p:cNvSpPr>
          <p:nvPr/>
        </p:nvSpPr>
        <p:spPr bwMode="auto">
          <a:xfrm>
            <a:off x="1262865" y="905516"/>
            <a:ext cx="6982146" cy="2960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sz="2400" b="1" u="sng" kern="0" dirty="0">
              <a:solidFill>
                <a:srgbClr val="0064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kern="0" dirty="0"/>
              <a:t>Judgments of the Decision Maker:</a:t>
            </a:r>
          </a:p>
          <a:p>
            <a:pPr lvl="1">
              <a:buFont typeface="Arial"/>
              <a:buChar char="•"/>
            </a:pPr>
            <a:r>
              <a:rPr lang="en-US" sz="2000" b="1" kern="0" dirty="0"/>
              <a:t>Direct Forecast – best guess; used for new products</a:t>
            </a:r>
          </a:p>
          <a:p>
            <a:pPr lvl="1">
              <a:buFont typeface="Arial"/>
              <a:buChar char="•"/>
            </a:pPr>
            <a:r>
              <a:rPr lang="en-US" sz="2000" b="1" kern="0" dirty="0"/>
              <a:t>Lost-Horse Forecast – “where did we leave off?”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kern="0" dirty="0"/>
              <a:t>Surveys of Knowledgeable Groups:</a:t>
            </a:r>
          </a:p>
          <a:p>
            <a:pPr lvl="1">
              <a:buFont typeface="Arial"/>
              <a:buChar char="•"/>
            </a:pPr>
            <a:r>
              <a:rPr lang="en-US" sz="2000" b="1" kern="0" dirty="0"/>
              <a:t>Survey of Buyers</a:t>
            </a:r>
            <a:r>
              <a:rPr lang="ja-JP" altLang="en-US" sz="2000" b="1" kern="0"/>
              <a:t>’</a:t>
            </a:r>
            <a:r>
              <a:rPr lang="en-US" altLang="ja-JP" sz="2000" b="1" kern="0" dirty="0"/>
              <a:t> Intentions Forecast</a:t>
            </a:r>
            <a:endParaRPr lang="en-US" sz="2000" b="1" kern="0" dirty="0"/>
          </a:p>
          <a:p>
            <a:pPr lvl="1">
              <a:buFont typeface="Arial"/>
              <a:buChar char="•"/>
            </a:pPr>
            <a:r>
              <a:rPr lang="en-US" sz="2000" b="1" kern="0" dirty="0"/>
              <a:t>Salesforce Survey Forecast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56048289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6631" y="449580"/>
            <a:ext cx="79248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fi-FI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</a:t>
            </a:r>
            <a:r>
              <a:rPr lang="en-US" sz="2800" b="1" dirty="0"/>
              <a:t> Linear trend extrapolation of sales revenues at Xerox, made at the start </a:t>
            </a:r>
            <a:r>
              <a:rPr lang="en-US" sz="2800" b="1"/>
              <a:t>of 2000</a:t>
            </a:r>
            <a:br>
              <a:rPr lang="en-US" sz="2800" b="1" dirty="0"/>
            </a:br>
            <a:r>
              <a:rPr lang="en-US" sz="2800" b="1" dirty="0"/>
              <a:t>                              </a:t>
            </a:r>
            <a:r>
              <a:rPr 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McGraw-Hill Education.  Permission required for reproduction or display.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7" name="Picture 3" descr="Line graph for linear trend extrapolation of sales revenues at Xero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7162800" cy="4259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6754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D3B9-23DC-F942-8D3C-1C25F535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04800"/>
            <a:ext cx="9144000" cy="609600"/>
          </a:xfrm>
        </p:spPr>
        <p:txBody>
          <a:bodyPr/>
          <a:lstStyle/>
          <a:p>
            <a:r>
              <a:rPr lang="en-US" dirty="0"/>
              <a:t> The Super Bowl!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F93-3BC0-BE41-A1E0-1BD7A932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438" y="3621345"/>
            <a:ext cx="6039441" cy="914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https://www.youtube.com/watch?v=9OpuHa2vwdk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https://www.youtube.com/watch?v=lbkafMhmvMo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https://www.youtube.com/watch?v=Cdpf1Dl5b_4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5"/>
              </a:rPr>
              <a:t>https://www.youtube.com/watch?v=RF9t2rFmTVE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6"/>
              </a:rPr>
              <a:t>https://www.youtube.com/watch?v=AnhzGUcENWo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7"/>
              </a:rPr>
              <a:t>https://www.youtube.com/watch?v=CvUDuu58zbo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8"/>
              </a:rPr>
              <a:t>https://www.youtube.com/watch?v=g2ERWFMLptw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43A7B-8698-C44C-8DBA-FFCAC05983BB}"/>
              </a:ext>
            </a:extLst>
          </p:cNvPr>
          <p:cNvSpPr txBox="1"/>
          <p:nvPr/>
        </p:nvSpPr>
        <p:spPr>
          <a:xfrm>
            <a:off x="1447800" y="1066800"/>
            <a:ext cx="3581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Largest single audience opportunity of the year in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  the U.S.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98.2 M U.S. viewers in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Broadcasted in 30 languages to 130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2020 ad cost estimate…..$5.6 M for 30 second ad!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16248-64A4-3F49-97F4-E27D9F8A3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138177"/>
            <a:ext cx="2362200" cy="1331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C04024-D728-A346-B448-2BE05B97566C}"/>
              </a:ext>
            </a:extLst>
          </p:cNvPr>
          <p:cNvSpPr txBox="1"/>
          <p:nvPr/>
        </p:nvSpPr>
        <p:spPr>
          <a:xfrm>
            <a:off x="7315200" y="3772781"/>
            <a:ext cx="1600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Doritos</a:t>
            </a:r>
          </a:p>
          <a:p>
            <a:r>
              <a:rPr lang="en-US" sz="1800" dirty="0"/>
              <a:t>NFL 100</a:t>
            </a:r>
          </a:p>
          <a:p>
            <a:r>
              <a:rPr lang="en-US" sz="1800" dirty="0"/>
              <a:t>Cheetos</a:t>
            </a:r>
          </a:p>
          <a:p>
            <a:r>
              <a:rPr lang="en-US" sz="1800" dirty="0"/>
              <a:t>Amazon</a:t>
            </a:r>
          </a:p>
          <a:p>
            <a:r>
              <a:rPr lang="en-US" sz="1800" dirty="0"/>
              <a:t>Jeep</a:t>
            </a:r>
          </a:p>
          <a:p>
            <a:r>
              <a:rPr lang="en-US" sz="1800" dirty="0"/>
              <a:t>P&amp;G</a:t>
            </a:r>
          </a:p>
          <a:p>
            <a:r>
              <a:rPr lang="en-US" sz="1800" dirty="0"/>
              <a:t>Rocket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87089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1066799" y="263508"/>
            <a:ext cx="769620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19200" y="533400"/>
            <a:ext cx="8229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Key Talking Points…….</a:t>
            </a:r>
            <a:br>
              <a:rPr lang="en-US" sz="2800" b="1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434957" y="1676400"/>
            <a:ext cx="72390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the reason for conducting marketing research.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Describe the five-step marketing research approach that leads to marketing actions.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Explain how marketing uses secondary and primary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194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6BB2-B534-2F42-A002-43681E6C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65083"/>
            <a:ext cx="8153400" cy="609600"/>
          </a:xfrm>
        </p:spPr>
        <p:txBody>
          <a:bodyPr/>
          <a:lstStyle/>
          <a:p>
            <a:r>
              <a:rPr lang="en-US" dirty="0"/>
              <a:t>Announcements &amp; Wednesday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48ED9-6187-C248-BEAF-DC51F5B9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47800"/>
            <a:ext cx="7696200" cy="4800600"/>
          </a:xfrm>
        </p:spPr>
        <p:txBody>
          <a:bodyPr/>
          <a:lstStyle/>
          <a:p>
            <a:r>
              <a:rPr lang="en-US" sz="2800" b="1" dirty="0"/>
              <a:t>Homework </a:t>
            </a:r>
            <a:endParaRPr lang="en-US" sz="2800" dirty="0"/>
          </a:p>
          <a:p>
            <a:pPr lvl="1"/>
            <a:r>
              <a:rPr lang="en-US" sz="2800" dirty="0"/>
              <a:t>Read Chapter #9</a:t>
            </a:r>
          </a:p>
          <a:p>
            <a:r>
              <a:rPr lang="en-US" sz="2800" b="1" dirty="0"/>
              <a:t>Group Assignment </a:t>
            </a:r>
            <a:r>
              <a:rPr lang="en-US" sz="2800" dirty="0"/>
              <a:t>- Business Plan Project. Be thinking about your “start-up” company idea</a:t>
            </a:r>
          </a:p>
          <a:p>
            <a:r>
              <a:rPr lang="en-US" sz="2800" b="1" dirty="0"/>
              <a:t>Office Hours Today </a:t>
            </a:r>
            <a:r>
              <a:rPr lang="en-US" sz="2800" dirty="0"/>
              <a:t>-</a:t>
            </a:r>
            <a:r>
              <a:rPr lang="en-US" sz="2800" b="1" dirty="0"/>
              <a:t> </a:t>
            </a:r>
            <a:r>
              <a:rPr lang="en-US" sz="2800" dirty="0"/>
              <a:t>1:30 – 2:30 p.m. 2E108 Rady Undergrad</a:t>
            </a:r>
          </a:p>
          <a:p>
            <a:r>
              <a:rPr lang="en-US" sz="2800" b="1" dirty="0"/>
              <a:t>Rady Labs</a:t>
            </a:r>
            <a:r>
              <a:rPr lang="en-US" sz="2800" dirty="0"/>
              <a:t>……complete ASAP, don’t delay!</a:t>
            </a:r>
          </a:p>
          <a:p>
            <a:pPr lvl="1"/>
            <a:endParaRPr lang="en-US" sz="2800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482296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67000" y="2438400"/>
            <a:ext cx="58674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Lecture #8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Case Study #2 – Starbucks in Milan Wrap Up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Marketing Research: Insights to Action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 Bowl Ads!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February 3rd, 2020</a:t>
            </a:r>
          </a:p>
          <a:p>
            <a:pPr eaLnBrk="1" hangingPunct="1">
              <a:defRPr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MGT103 M, W – 11:00 a.m. to 12:20 p.m.</a:t>
            </a:r>
          </a:p>
          <a:p>
            <a:pPr eaLnBrk="1" hangingPunct="1">
              <a:defRPr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3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95400" y="1684106"/>
            <a:ext cx="7467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T</a:t>
            </a:r>
            <a:r>
              <a:rPr lang="en-US" sz="2800" b="1" dirty="0"/>
              <a:t>he uses of observations, questionnaires, panels, experiments, and newer data collection methods.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Explain how data analytics and data mining lead to marketing actions.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Describe three approaches to developing a company’</a:t>
            </a:r>
            <a:r>
              <a:rPr lang="en-US" altLang="ja-JP" sz="2800" b="1" dirty="0"/>
              <a:t>s sales forecast.</a:t>
            </a:r>
            <a:endParaRPr lang="en-US" sz="2800" dirty="0"/>
          </a:p>
        </p:txBody>
      </p:sp>
      <p:sp>
        <p:nvSpPr>
          <p:cNvPr id="7" name="AutoShape 1032">
            <a:extLst>
              <a:ext uri="{FF2B5EF4-FFF2-40B4-BE49-F238E27FC236}">
                <a16:creationId xmlns:a16="http://schemas.microsoft.com/office/drawing/2014/main" id="{B18ADAA1-BC71-2044-8D2E-8927704E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799" y="263508"/>
            <a:ext cx="769620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9C34C534-D505-C845-AF05-1D64E8816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33400"/>
            <a:ext cx="8229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Key Talking Points…….</a:t>
            </a:r>
            <a:br>
              <a:rPr lang="en-US" sz="2800" b="1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6788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7" name="AutoShape 27"/>
          <p:cNvSpPr>
            <a:spLocks noChangeArrowheads="1"/>
          </p:cNvSpPr>
          <p:nvPr/>
        </p:nvSpPr>
        <p:spPr bwMode="auto">
          <a:xfrm>
            <a:off x="990600" y="232862"/>
            <a:ext cx="75438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endParaRPr lang="en-US" sz="26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HOLLYWOOD LOVES MARKETING RESEARCH!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143000" y="1600200"/>
            <a:ext cx="3352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 Film Industry Secret: Research</a:t>
            </a:r>
          </a:p>
          <a:p>
            <a:r>
              <a:rPr lang="en-US" altLang="ja-JP" sz="2800" b="1" dirty="0"/>
              <a:t>Movie Title Testing</a:t>
            </a:r>
            <a:endParaRPr lang="en-US" sz="2800" b="1" dirty="0"/>
          </a:p>
          <a:p>
            <a:r>
              <a:rPr lang="en-US" sz="2800" b="1" dirty="0"/>
              <a:t>Concept Testing &amp; Script Assessment</a:t>
            </a:r>
          </a:p>
          <a:p>
            <a:r>
              <a:rPr lang="en-US" sz="2800" b="1" dirty="0"/>
              <a:t>Test Screening</a:t>
            </a:r>
          </a:p>
          <a:p>
            <a:r>
              <a:rPr lang="en-US" sz="2800" b="1" dirty="0"/>
              <a:t>Tracking Studies</a:t>
            </a:r>
          </a:p>
          <a:p>
            <a:r>
              <a:rPr lang="en-US" sz="2800" b="1" dirty="0"/>
              <a:t>Social Listening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87" y="4237159"/>
            <a:ext cx="2901826" cy="1973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08" y="1649572"/>
            <a:ext cx="1708124" cy="25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42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CAB8-A581-E34F-A373-706A097F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8229600" cy="1143000"/>
          </a:xfrm>
        </p:spPr>
        <p:txBody>
          <a:bodyPr/>
          <a:lstStyle/>
          <a:p>
            <a:r>
              <a:rPr lang="en-US" sz="2800" dirty="0"/>
              <a:t>TOP GUN 2 TRAILER</a:t>
            </a:r>
          </a:p>
        </p:txBody>
      </p:sp>
      <p:pic>
        <p:nvPicPr>
          <p:cNvPr id="7" name="Online Media 6" descr="TOP GUN 2: MAVERICK Official Trailer #2 (2020) Tom Cruise, Action Movie HD">
            <a:hlinkClick r:id="" action="ppaction://media"/>
            <a:extLst>
              <a:ext uri="{FF2B5EF4-FFF2-40B4-BE49-F238E27FC236}">
                <a16:creationId xmlns:a16="http://schemas.microsoft.com/office/drawing/2014/main" id="{9865BBA1-D251-BC48-BF00-B1A83EA3CEC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5400" y="1676400"/>
            <a:ext cx="717973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7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228600"/>
            <a:ext cx="8001000" cy="60960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</a:t>
            </a:r>
            <a:r>
              <a:rPr lang="fi-FI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8-</a:t>
            </a:r>
            <a:r>
              <a:rPr lang="en-US" sz="28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1</a:t>
            </a:r>
            <a:r>
              <a:rPr lang="en-US" sz="2800" b="1" dirty="0"/>
              <a:t>  Five-step marketing research approach leading to marketing actions</a:t>
            </a:r>
            <a:endParaRPr lang="en-US" sz="2800" dirty="0"/>
          </a:p>
        </p:txBody>
      </p:sp>
      <p:pic>
        <p:nvPicPr>
          <p:cNvPr id="6" name="Content Placeholder 5" descr="A summary graphic of the five-step marketing research approach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22" y="1981200"/>
            <a:ext cx="7753890" cy="3200400"/>
          </a:xfrm>
          <a:prstGeom prst="rect">
            <a:avLst/>
          </a:prstGeom>
        </p:spPr>
      </p:pic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1943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0" y="123822"/>
            <a:ext cx="7567889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066800" y="123822"/>
            <a:ext cx="7772400" cy="1143000"/>
          </a:xfrm>
        </p:spPr>
        <p:txBody>
          <a:bodyPr/>
          <a:lstStyle/>
          <a:p>
            <a:pPr marL="342900" eaLnBrk="1" hangingPunct="1"/>
            <a:r>
              <a:rPr lang="en-US" sz="3200" b="1" dirty="0">
                <a:solidFill>
                  <a:srgbClr val="00B0F0"/>
                </a:solidFill>
              </a:rPr>
              <a:t>STEP 1: DEFINE THE PROBLEM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SET THE RESEARCH OBJECTIVES </a:t>
            </a:r>
            <a:r>
              <a:rPr lang="en-US" sz="1800" b="1" dirty="0">
                <a:solidFill>
                  <a:srgbClr val="00B0F0"/>
                </a:solidFill>
              </a:rPr>
              <a:t>(1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524000" y="1600200"/>
            <a:ext cx="650173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Set the Research Objectives</a:t>
            </a:r>
          </a:p>
          <a:p>
            <a:pPr marL="0" indent="0">
              <a:buNone/>
            </a:pPr>
            <a:r>
              <a:rPr lang="en-US" sz="2800" b="1" dirty="0"/>
              <a:t>Have a Clear Research Purpose</a:t>
            </a:r>
            <a:endParaRPr lang="en-US" sz="2800" b="1" dirty="0">
              <a:solidFill>
                <a:srgbClr val="2C455E"/>
              </a:solidFill>
            </a:endParaRPr>
          </a:p>
          <a:p>
            <a:pPr marL="0" indent="0">
              <a:buNone/>
            </a:pPr>
            <a:r>
              <a:rPr lang="en-US" sz="2800" b="1" dirty="0"/>
              <a:t>Types of Marketing Research: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Exploratory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Descriptive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Causal</a:t>
            </a:r>
          </a:p>
          <a:p>
            <a:pPr marL="0" indent="0">
              <a:buNone/>
            </a:pPr>
            <a:r>
              <a:rPr lang="en-US" sz="2800" b="1" dirty="0"/>
              <a:t>Identify Possible Marketing Action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12A83-1215-1A45-9862-299BA8922F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990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262651"/>
            <a:ext cx="749748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342900" algn="ctr" eaLnBrk="1" hangingPunct="1"/>
            <a:endParaRPr lang="en-US" b="1" dirty="0">
              <a:solidFill>
                <a:srgbClr val="A5053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620000" cy="1143000"/>
          </a:xfrm>
        </p:spPr>
        <p:txBody>
          <a:bodyPr/>
          <a:lstStyle/>
          <a:p>
            <a:pPr marL="342900" eaLnBrk="1" hangingPunct="1"/>
            <a:r>
              <a:rPr lang="en-US" sz="3200" b="1" dirty="0">
                <a:solidFill>
                  <a:srgbClr val="00B0F0"/>
                </a:solidFill>
              </a:rPr>
              <a:t>STEP 1: DEFINE THE PROBLEM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SET THE RESEARCH OBJECTIVES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71599" y="1779494"/>
            <a:ext cx="7345083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Measures of Success</a:t>
            </a:r>
            <a:endParaRPr lang="en-US" sz="2800" b="1" dirty="0"/>
          </a:p>
          <a:p>
            <a:pPr lvl="1">
              <a:buFont typeface="Arial"/>
              <a:buChar char="•"/>
            </a:pPr>
            <a:r>
              <a:rPr lang="en-US" b="1" dirty="0"/>
              <a:t>Measure of Success: Playtime</a:t>
            </a:r>
          </a:p>
          <a:p>
            <a:pPr lvl="2">
              <a:buFont typeface="Arial"/>
              <a:buChar char="•"/>
            </a:pPr>
            <a:r>
              <a:rPr lang="en-US" sz="2800" b="1" dirty="0"/>
              <a:t>Children Spend More Time Playing with New Design</a:t>
            </a:r>
            <a:endParaRPr lang="en-US" sz="2800" dirty="0"/>
          </a:p>
          <a:p>
            <a:pPr lvl="1">
              <a:buFont typeface="Arial"/>
              <a:buChar char="•"/>
            </a:pPr>
            <a:r>
              <a:rPr lang="en-US" b="1" dirty="0"/>
              <a:t>Possible Marketing Actions</a:t>
            </a:r>
            <a:endParaRPr lang="en-US" dirty="0"/>
          </a:p>
          <a:p>
            <a:pPr lvl="2"/>
            <a:r>
              <a:rPr lang="en-US" sz="2800" b="1" dirty="0"/>
              <a:t>Introduce New Design</a:t>
            </a:r>
          </a:p>
          <a:p>
            <a:pPr lvl="2"/>
            <a:r>
              <a:rPr lang="en-US" sz="2800" b="1" dirty="0"/>
              <a:t>Drop Old Design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84839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2980</TotalTime>
  <Words>1194</Words>
  <Application>Microsoft Macintosh PowerPoint</Application>
  <PresentationFormat>On-screen Show (4:3)</PresentationFormat>
  <Paragraphs>208</Paragraphs>
  <Slides>31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General Presentation-building-side</vt:lpstr>
      <vt:lpstr>The Rady School of Management </vt:lpstr>
      <vt:lpstr>Carmex Handout.</vt:lpstr>
      <vt:lpstr>Key Talking Points……. </vt:lpstr>
      <vt:lpstr>Key Talking Points……. </vt:lpstr>
      <vt:lpstr>HOLLYWOOD LOVES MARKETING RESEARCH!</vt:lpstr>
      <vt:lpstr>TOP GUN 2 TRAILER</vt:lpstr>
      <vt:lpstr>FIGURE 8-1  Five-step marketing research approach leading to marketing actions</vt:lpstr>
      <vt:lpstr>STEP 1: DEFINE THE PROBLEM SET THE RESEARCH OBJECTIVES (1 of 2)</vt:lpstr>
      <vt:lpstr>STEP 1: DEFINE THE PROBLEM SET THE RESEARCH OBJECTIVES (2 of 2)</vt:lpstr>
      <vt:lpstr>STEP 2: DEVELOP THE RESEARCH PLAN DETERMINE HOW TO COLLECT DATA</vt:lpstr>
      <vt:lpstr>STEP 3: COLLECT RELEVANT INFORMATION</vt:lpstr>
      <vt:lpstr>FIGURE 8-2  Types of marketing information</vt:lpstr>
      <vt:lpstr>SECONDARY DATA SOURCES Online Databases and Internet Resources for Marketers</vt:lpstr>
      <vt:lpstr>STEP 3: COLLECT RELEVANT DATA SECONDARY DATA (5 of 5)</vt:lpstr>
      <vt:lpstr>STEP 3: COLLECT RELEVANT DATA PRIMARY DATA—WATCHING PEOPLE (1 of 2)</vt:lpstr>
      <vt:lpstr>STEP 3: COLLECT RELEVANT DATA PRIMARY DATA—WATCHING PEOPLE (2 of 2)</vt:lpstr>
      <vt:lpstr>STEP 3: COLLECT RELEVANT DATA PRIMARY DATA—ASKING PEOPLE (1 of 3)</vt:lpstr>
      <vt:lpstr>STEP 3: COLLECT RELEVANT DATA PRIMARY DATA—ASKING PEOPLE (2 of 3)</vt:lpstr>
      <vt:lpstr>STEP 3: COLLECT RELEVANT DATA PRIMARY DATA—ASKING PEOPLE (3 of 3)</vt:lpstr>
      <vt:lpstr>FIGURE 8-4  Different types of questions in a sample Wendy’s survey (Q1 – Q5)</vt:lpstr>
      <vt:lpstr>STEP 3: COLLECT RELEVANT DATA PRIMARY DATA—OTHER SOURCES (1 of 2) </vt:lpstr>
      <vt:lpstr>FIGURE 8-5  How marketing researchers and managers use information technology to turn information into action</vt:lpstr>
      <vt:lpstr>MAKING RESPONSIBLE DECISIONS NO MORE PERSONAL SECRETS:  THE DOWNSIDE OF DATA MINING</vt:lpstr>
      <vt:lpstr>STEP 3: COLLECT RELEVANT DATA ADVANTAGES/DISADVANTAGES OF PRIMARY DATA</vt:lpstr>
      <vt:lpstr>Marketing dashboards that present findings to Tony’s marketing manager that lead to recommendations and actions.</vt:lpstr>
      <vt:lpstr>STEP 5: TAKE MARKETING ACTIONS</vt:lpstr>
      <vt:lpstr>SALES FORECASTING TECHNIQUES  </vt:lpstr>
      <vt:lpstr>FIGURE 8-8 Linear trend extrapolation of sales revenues at Xerox, made at the start of 2000                               Copyright © McGraw-Hill Education.  Permission required for reproduction or display.</vt:lpstr>
      <vt:lpstr> The Super Bowl!</vt:lpstr>
      <vt:lpstr>Announcements &amp; Wednesday Assignment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194</cp:revision>
  <cp:lastPrinted>2018-10-22T18:58:16Z</cp:lastPrinted>
  <dcterms:created xsi:type="dcterms:W3CDTF">2011-10-17T21:09:11Z</dcterms:created>
  <dcterms:modified xsi:type="dcterms:W3CDTF">2020-02-03T18:36:09Z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